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8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4338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4643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024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5577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9008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6156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1661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460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9874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0735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612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54255-07A9-424B-821A-C61FC1568DB0}" type="datetimeFigureOut">
              <a:rPr lang="ru-RU" smtClean="0"/>
              <a:t>03.10.2021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90B86-8BC6-4CB2-8D6C-D44CCA053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5942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9873" y="0"/>
            <a:ext cx="6047874" cy="1930562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52336" y="1881522"/>
            <a:ext cx="8742947" cy="3320716"/>
          </a:xfrm>
        </p:spPr>
        <p:txBody>
          <a:bodyPr>
            <a:normAutofit fontScale="90000"/>
          </a:bodyPr>
          <a:lstStyle/>
          <a:p>
            <a:r>
              <a:rPr lang="en-US" dirty="0"/>
              <a:t>«</a:t>
            </a:r>
            <a:r>
              <a:rPr lang="en-US" b="1" dirty="0"/>
              <a:t>Eclipse</a:t>
            </a:r>
            <a:r>
              <a:rPr lang="en-US" dirty="0"/>
              <a:t>»</a:t>
            </a:r>
            <a:br>
              <a:rPr lang="en-US" dirty="0"/>
            </a:br>
            <a:r>
              <a:rPr lang="en-US" dirty="0"/>
              <a:t>Hackathon Project</a:t>
            </a:r>
            <a:br>
              <a:rPr lang="ru-RU" dirty="0"/>
            </a:br>
            <a:r>
              <a:rPr lang="en-US" dirty="0"/>
              <a:t>“</a:t>
            </a:r>
            <a:r>
              <a:rPr lang="en-US" b="1" dirty="0"/>
              <a:t>THE SECRETS OF THE SUN”</a:t>
            </a:r>
            <a:br>
              <a:rPr lang="ru-RU" dirty="0"/>
            </a:b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5635375"/>
            <a:ext cx="10395283" cy="1655762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Mahdi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Samadov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Captain of the Eclipse team, aerospace engineer, PR manager.</a:t>
            </a:r>
          </a:p>
          <a:p>
            <a:pPr algn="l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Ilnar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Khairullin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IT programmer, aerospace engineer.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Shohrukh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Aminjanov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Web-developer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8353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Astronomical observations of the Sun</a:t>
            </a:r>
            <a:br>
              <a:rPr lang="en-US" b="1" dirty="0"/>
            </a:br>
            <a:endParaRPr lang="ru-RU" b="1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564031" y="2569254"/>
            <a:ext cx="4363953" cy="2594207"/>
          </a:xfrm>
          <a:prstGeom prst="rect">
            <a:avLst/>
          </a:prstGeom>
        </p:spPr>
      </p:pic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3228474" y="1491876"/>
            <a:ext cx="8125326" cy="142778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Observing with NASA website of the Harvard-Smithsonian Center for Astrophysics provides an opportunity to conduct free observations and photographing of spacecraft using a network of micro-observational robotic telescopes. </a:t>
            </a:r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8474" y="2919664"/>
            <a:ext cx="7700653" cy="321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254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public knowledge of the many spacecraft exploring the Sun</a:t>
            </a:r>
            <a:br>
              <a:rPr lang="en-US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0856" y="1410537"/>
            <a:ext cx="11162944" cy="1764464"/>
          </a:xfrm>
        </p:spPr>
        <p:txBody>
          <a:bodyPr>
            <a:normAutofit/>
          </a:bodyPr>
          <a:lstStyle/>
          <a:p>
            <a:r>
              <a:rPr lang="en-US" dirty="0"/>
              <a:t>Parker Solar Probe and Solar Orbiter, which are designed to study the Sun closer than ever before, with a robust spacecraft fortified to conduct research in dangerous regions with an intense heat and solar radiation.</a:t>
            </a:r>
            <a:endParaRPr lang="ru-RU" dirty="0"/>
          </a:p>
        </p:txBody>
      </p:sp>
      <p:pic>
        <p:nvPicPr>
          <p:cNvPr id="2050" name="Picture 2" descr="https://static.mk.ru/upload/entities/2018/08/12/articles/facebookPicture/3f/ff/0c/59/0af34eacddcd964f75c33059655b562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691850"/>
            <a:ext cx="4355744" cy="2903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www.businessnhmagazine.com/UploadedFiles/Articles/8356/solar_orbiterTHUMB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9249" y="2736100"/>
            <a:ext cx="4344551" cy="2875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938039" y="5628078"/>
            <a:ext cx="1912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Parker Solar Probe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399291" y="5628078"/>
            <a:ext cx="138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Solar Orbiter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7697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51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85140" y="1562100"/>
            <a:ext cx="5610860" cy="2641600"/>
          </a:xfrm>
          <a:prstGeom prst="rect">
            <a:avLst/>
          </a:prstGeom>
          <a:ln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Attracting young people to the space industry</a:t>
            </a:r>
            <a:endParaRPr lang="ru-RU" sz="3600" b="1" dirty="0"/>
          </a:p>
        </p:txBody>
      </p:sp>
      <p:pic>
        <p:nvPicPr>
          <p:cNvPr id="4" name="image36.png"/>
          <p:cNvPicPr>
            <a:picLocks noGrp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5588000" y="3492500"/>
            <a:ext cx="6426200" cy="2967514"/>
          </a:xfrm>
          <a:prstGeom prst="rect">
            <a:avLst/>
          </a:prstGeom>
          <a:ln/>
        </p:spPr>
      </p:pic>
      <p:sp>
        <p:nvSpPr>
          <p:cNvPr id="6" name="Прямоугольник 5"/>
          <p:cNvSpPr/>
          <p:nvPr/>
        </p:nvSpPr>
        <p:spPr>
          <a:xfrm>
            <a:off x="6748780" y="1562100"/>
            <a:ext cx="4612640" cy="136652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1750" marR="449580" indent="238760" algn="just">
              <a:lnSpc>
                <a:spcPct val="115000"/>
              </a:lnSpc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People who have completed a social survey through a Google form. Citizens of the following countries took part in the survey.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42570" y="4982686"/>
            <a:ext cx="6096000" cy="147732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Tajikistan – 53; Russia -39; Brazil-3; Peru-2; USA-2; Nigeria -3; Burkina Faso -1; UK-1; Japan -1; Mexico -1; Bulgaria -1; Kazakhstan -4; India-3; Ethiopia -2; Iraq -1; Canada-1; Bangladesh-2; Indonesia -1; Uzbekistan -1; Palestine -1; Cameroon -1; Belarus -1; Egypt -1; DNR -1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88724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s://pbs.twimg.com/media/DyGnK2_WsAgtTxH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16" b="27488"/>
          <a:stretch/>
        </p:blipFill>
        <p:spPr bwMode="auto">
          <a:xfrm>
            <a:off x="69210" y="1550471"/>
            <a:ext cx="4439290" cy="143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2136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 the processing of the Solar images obtained from NASA and ESA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41300" y="3186794"/>
            <a:ext cx="4787900" cy="136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15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We’ve used Python with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Tensorflow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and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Keras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frameworks to learn CNN and calculate Wolf number.</a:t>
            </a:r>
            <a:r>
              <a:rPr lang="en-US" sz="1600" dirty="0"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Code and </a:t>
            </a: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DataSet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will available on GitHub </a:t>
            </a:r>
            <a:endParaRPr lang="ru-RU" dirty="0"/>
          </a:p>
        </p:txBody>
      </p:sp>
      <p:pic>
        <p:nvPicPr>
          <p:cNvPr id="6" name="image60.png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5670550" y="1431927"/>
            <a:ext cx="5873750" cy="4037529"/>
          </a:xfrm>
          <a:prstGeom prst="rect">
            <a:avLst/>
          </a:prstGeom>
          <a:ln/>
        </p:spPr>
      </p:pic>
      <p:sp>
        <p:nvSpPr>
          <p:cNvPr id="5" name="Прямоугольник 4"/>
          <p:cNvSpPr/>
          <p:nvPr/>
        </p:nvSpPr>
        <p:spPr>
          <a:xfrm>
            <a:off x="5559425" y="5469456"/>
            <a:ext cx="6096000" cy="35753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Horizontal axis is testing images and vertical axis is relative error (%)</a:t>
            </a:r>
            <a:endParaRPr lang="ru-RU" sz="1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241300" y="4516118"/>
            <a:ext cx="3271088" cy="19066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02870" indent="457200">
              <a:lnSpc>
                <a:spcPct val="115000"/>
              </a:lnSpc>
              <a:spcBef>
                <a:spcPts val="330"/>
              </a:spcBef>
              <a:spcAft>
                <a:spcPts val="0"/>
              </a:spcAft>
            </a:pPr>
            <a:r>
              <a:rPr lang="en-US" sz="2400" kern="0" dirty="0">
                <a:latin typeface="Cambria Math" panose="02040503050406030204" pitchFamily="18" charset="0"/>
                <a:ea typeface="Cambria Math" panose="02040503050406030204" pitchFamily="18" charset="0"/>
              </a:rPr>
              <a:t>W = k (f + 10g)</a:t>
            </a:r>
          </a:p>
          <a:p>
            <a:pPr marL="102870" indent="457200">
              <a:lnSpc>
                <a:spcPct val="115000"/>
              </a:lnSpc>
              <a:spcBef>
                <a:spcPts val="330"/>
              </a:spcBef>
              <a:spcAft>
                <a:spcPts val="0"/>
              </a:spcAft>
            </a:pPr>
            <a:r>
              <a:rPr lang="en-US" sz="2400" kern="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g-Sun spots groups</a:t>
            </a:r>
          </a:p>
          <a:p>
            <a:pPr marL="102870" indent="457200">
              <a:lnSpc>
                <a:spcPct val="115000"/>
              </a:lnSpc>
              <a:spcBef>
                <a:spcPts val="330"/>
              </a:spcBef>
              <a:spcAft>
                <a:spcPts val="0"/>
              </a:spcAft>
            </a:pPr>
            <a:r>
              <a:rPr lang="en-US" sz="2400" kern="0" dirty="0">
                <a:latin typeface="Cambria Math" panose="02040503050406030204" pitchFamily="18" charset="0"/>
                <a:ea typeface="Cambria Math" panose="02040503050406030204" pitchFamily="18" charset="0"/>
              </a:rPr>
              <a:t>f-Sun spots count</a:t>
            </a:r>
          </a:p>
          <a:p>
            <a:pPr marL="102870" indent="457200">
              <a:lnSpc>
                <a:spcPct val="115000"/>
              </a:lnSpc>
              <a:spcBef>
                <a:spcPts val="330"/>
              </a:spcBef>
              <a:spcAft>
                <a:spcPts val="0"/>
              </a:spcAft>
            </a:pPr>
            <a:r>
              <a:rPr lang="en-US" sz="2400" kern="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k=</a:t>
            </a:r>
            <a:r>
              <a:rPr lang="en-US" sz="2400" kern="0" dirty="0" err="1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const</a:t>
            </a:r>
            <a:r>
              <a:rPr lang="en-US" sz="2400" kern="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=1</a:t>
            </a:r>
            <a:endParaRPr lang="ru-RU" sz="2400" kern="0" dirty="0">
              <a:effectLst/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481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426700" cy="5619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200" b="1" dirty="0">
                <a:latin typeface="The times New roman"/>
              </a:rPr>
              <a:t>RESULTS OF ECLIPSE PROJECT</a:t>
            </a:r>
            <a:endParaRPr lang="ru-RU" sz="4200" b="1" dirty="0">
              <a:latin typeface="The times New roman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5500"/>
            <a:ext cx="5880100" cy="2477570"/>
          </a:xfrm>
          <a:prstGeom prst="rect">
            <a:avLst/>
          </a:prstGeom>
        </p:spPr>
      </p:pic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36998" y="1006373"/>
            <a:ext cx="3458002" cy="25935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558425" y="3599874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EclipseSat</a:t>
            </a:r>
            <a:r>
              <a:rPr lang="en-US" dirty="0"/>
              <a:t> 6U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4"/>
          <a:srcRect l="30565" t="27419" r="31592" b="31204"/>
          <a:stretch/>
        </p:blipFill>
        <p:spPr>
          <a:xfrm>
            <a:off x="8499606" y="4215854"/>
            <a:ext cx="2133896" cy="201810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224103" y="6359577"/>
            <a:ext cx="2570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Solar photo </a:t>
            </a:r>
            <a:r>
              <a:rPr lang="en-US" dirty="0" err="1"/>
              <a:t>EclipseSat</a:t>
            </a:r>
            <a:r>
              <a:rPr lang="en-US" dirty="0"/>
              <a:t> 6U</a:t>
            </a:r>
            <a:endParaRPr lang="ru-RU" dirty="0"/>
          </a:p>
        </p:txBody>
      </p:sp>
      <p:sp>
        <p:nvSpPr>
          <p:cNvPr id="11" name="Стрелка вправо 10"/>
          <p:cNvSpPr/>
          <p:nvPr/>
        </p:nvSpPr>
        <p:spPr>
          <a:xfrm>
            <a:off x="5118100" y="1663700"/>
            <a:ext cx="2057400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Выгнутая вправо стрелка 11"/>
          <p:cNvSpPr/>
          <p:nvPr/>
        </p:nvSpPr>
        <p:spPr>
          <a:xfrm>
            <a:off x="10991862" y="2331975"/>
            <a:ext cx="849518" cy="331952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pic>
        <p:nvPicPr>
          <p:cNvPr id="13" name="image2.png" descr="Изображение выглядит как внутренний, пол, с плиткой&#10;&#10;Автоматически созданное описание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1176952" y="3336150"/>
            <a:ext cx="1731348" cy="2747150"/>
          </a:xfrm>
          <a:prstGeom prst="rect">
            <a:avLst/>
          </a:prstGeom>
          <a:ln/>
        </p:spPr>
      </p:pic>
      <p:sp>
        <p:nvSpPr>
          <p:cNvPr id="14" name="Выгнутая влево стрелка 13"/>
          <p:cNvSpPr/>
          <p:nvPr/>
        </p:nvSpPr>
        <p:spPr>
          <a:xfrm rot="20996558">
            <a:off x="293176" y="2581176"/>
            <a:ext cx="676432" cy="263028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1646428" y="6174911"/>
            <a:ext cx="7923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ToySat</a:t>
            </a:r>
            <a:endParaRPr lang="ru-RU" dirty="0"/>
          </a:p>
        </p:txBody>
      </p:sp>
      <p:pic>
        <p:nvPicPr>
          <p:cNvPr id="16" name="image39.png" descr="Изображение выглядит как зеленый, пол, стена, внутренний&#10;&#10;Автоматически созданное описание"/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3535047" y="3097157"/>
            <a:ext cx="2975828" cy="1849709"/>
          </a:xfrm>
          <a:prstGeom prst="rect">
            <a:avLst/>
          </a:prstGeom>
          <a:ln/>
        </p:spPr>
      </p:pic>
      <p:sp>
        <p:nvSpPr>
          <p:cNvPr id="17" name="Стрелка вправо 16"/>
          <p:cNvSpPr/>
          <p:nvPr/>
        </p:nvSpPr>
        <p:spPr>
          <a:xfrm>
            <a:off x="2940050" y="4225093"/>
            <a:ext cx="539750" cy="693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8" name="image42.png" descr="Изображение выглядит как текст, монитор, телевидение, экран&#10;&#10;Автоматически созданное описание"/>
          <p:cNvPicPr/>
          <p:nvPr/>
        </p:nvPicPr>
        <p:blipFill>
          <a:blip r:embed="rId7"/>
          <a:srcRect l="14802" t="28099" r="32582" b="6356"/>
          <a:stretch>
            <a:fillRect/>
          </a:stretch>
        </p:blipFill>
        <p:spPr>
          <a:xfrm>
            <a:off x="3524852" y="4932778"/>
            <a:ext cx="1903598" cy="143744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989208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22500" y="1724025"/>
            <a:ext cx="8229600" cy="1325563"/>
          </a:xfrm>
        </p:spPr>
        <p:txBody>
          <a:bodyPr/>
          <a:lstStyle/>
          <a:p>
            <a:r>
              <a:rPr lang="en-US" dirty="0"/>
              <a:t>THANK YOU FOR YOUR ATTENTION 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2857500"/>
            <a:ext cx="1460500" cy="146050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3568938" y="4318000"/>
            <a:ext cx="51049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https://github.com/razbiralochka/Eclipse_Project.git</a:t>
            </a:r>
          </a:p>
        </p:txBody>
      </p:sp>
    </p:spTree>
    <p:extLst>
      <p:ext uri="{BB962C8B-B14F-4D97-AF65-F5344CB8AC3E}">
        <p14:creationId xmlns:p14="http://schemas.microsoft.com/office/powerpoint/2010/main" val="311518139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88</TotalTime>
  <Words>341</Words>
  <Application>Microsoft Office PowerPoint</Application>
  <PresentationFormat>Широкоэкранный</PresentationFormat>
  <Paragraphs>26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The times New roman</vt:lpstr>
      <vt:lpstr>Times New Roman</vt:lpstr>
      <vt:lpstr>Тема Office</vt:lpstr>
      <vt:lpstr>«Eclipse» Hackathon Project “THE SECRETS OF THE SUN” </vt:lpstr>
      <vt:lpstr>Astronomical observations of the Sun </vt:lpstr>
      <vt:lpstr>Improve public knowledge of the many spacecraft exploring the Sun </vt:lpstr>
      <vt:lpstr>Attracting young people to the space industry</vt:lpstr>
      <vt:lpstr>Automate the processing of the Solar images obtained from NASA and ESA</vt:lpstr>
      <vt:lpstr>RESULTS OF ECLIPSE PROJECT</vt:lpstr>
      <vt:lpstr>THANK YOU FOR YOUR ATTENTION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«Eclipse» Hackathon Project “THE SECRETS OF THE SUN”</dc:title>
  <dc:creator>Ильнар Хайруллин</dc:creator>
  <cp:lastModifiedBy>Mahdi Samadov</cp:lastModifiedBy>
  <cp:revision>16</cp:revision>
  <dcterms:created xsi:type="dcterms:W3CDTF">2021-10-03T10:50:54Z</dcterms:created>
  <dcterms:modified xsi:type="dcterms:W3CDTF">2021-10-03T12:22:56Z</dcterms:modified>
</cp:coreProperties>
</file>

<file path=docProps/thumbnail.jpeg>
</file>